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1" r:id="rId2"/>
    <p:sldId id="289" r:id="rId3"/>
    <p:sldId id="290" r:id="rId4"/>
    <p:sldId id="292" r:id="rId5"/>
    <p:sldId id="293" r:id="rId6"/>
    <p:sldId id="256" r:id="rId7"/>
    <p:sldId id="260" r:id="rId8"/>
    <p:sldId id="261" r:id="rId9"/>
    <p:sldId id="262" r:id="rId10"/>
    <p:sldId id="263" r:id="rId11"/>
    <p:sldId id="264" r:id="rId12"/>
    <p:sldId id="267" r:id="rId13"/>
    <p:sldId id="257" r:id="rId14"/>
    <p:sldId id="265" r:id="rId15"/>
    <p:sldId id="266" r:id="rId16"/>
    <p:sldId id="268" r:id="rId17"/>
    <p:sldId id="269" r:id="rId18"/>
    <p:sldId id="270" r:id="rId19"/>
    <p:sldId id="271" r:id="rId20"/>
    <p:sldId id="294" r:id="rId21"/>
    <p:sldId id="296" r:id="rId22"/>
    <p:sldId id="295" r:id="rId23"/>
    <p:sldId id="272" r:id="rId24"/>
    <p:sldId id="286" r:id="rId25"/>
    <p:sldId id="274" r:id="rId26"/>
    <p:sldId id="278" r:id="rId27"/>
    <p:sldId id="273" r:id="rId28"/>
    <p:sldId id="275" r:id="rId29"/>
    <p:sldId id="279" r:id="rId30"/>
    <p:sldId id="287" r:id="rId31"/>
    <p:sldId id="276" r:id="rId32"/>
    <p:sldId id="281" r:id="rId33"/>
    <p:sldId id="288" r:id="rId34"/>
    <p:sldId id="277" r:id="rId35"/>
    <p:sldId id="280" r:id="rId36"/>
    <p:sldId id="283" r:id="rId37"/>
    <p:sldId id="282" r:id="rId38"/>
    <p:sldId id="258" r:id="rId39"/>
    <p:sldId id="259" r:id="rId40"/>
    <p:sldId id="284" r:id="rId41"/>
    <p:sldId id="285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125" d="100"/>
          <a:sy n="125" d="100"/>
        </p:scale>
        <p:origin x="-544" y="-632"/>
      </p:cViewPr>
      <p:guideLst>
        <p:guide orient="horz" pos="234"/>
        <p:guide pos="252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03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35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15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9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87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36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7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3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2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04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34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AAE01-2CF3-7346-9021-78B3293BF551}" type="datetimeFigureOut">
              <a:rPr lang="en-US" smtClean="0"/>
              <a:t>19-11-07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9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4040" y="660400"/>
            <a:ext cx="7772400" cy="1470025"/>
          </a:xfrm>
        </p:spPr>
        <p:txBody>
          <a:bodyPr/>
          <a:lstStyle/>
          <a:p>
            <a:r>
              <a:rPr lang="en-US" b="1" dirty="0" smtClean="0"/>
              <a:t>Population dynamics on discrete patches: </a:t>
            </a:r>
            <a:r>
              <a:rPr lang="en-US" b="1" dirty="0" err="1" smtClean="0"/>
              <a:t>metapopulations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" y="2400300"/>
            <a:ext cx="7620000" cy="3073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93907" y="6473259"/>
            <a:ext cx="6446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Hanski</a:t>
            </a:r>
            <a:r>
              <a:rPr lang="en-US" sz="1200" dirty="0" smtClean="0"/>
              <a:t> 1998. </a:t>
            </a:r>
            <a:r>
              <a:rPr lang="en-US" sz="1200" dirty="0" err="1" smtClean="0"/>
              <a:t>Metapopulation</a:t>
            </a:r>
            <a:r>
              <a:rPr lang="en-US" sz="1200" dirty="0" smtClean="0"/>
              <a:t> dynamics. Nature 396: 41-49 https</a:t>
            </a:r>
            <a:r>
              <a:rPr lang="en-US" sz="1200" dirty="0"/>
              <a:t>://</a:t>
            </a:r>
            <a:r>
              <a:rPr lang="en-US" sz="1200" dirty="0" err="1"/>
              <a:t>www.nature.com</a:t>
            </a:r>
            <a:r>
              <a:rPr lang="en-US" sz="1200" dirty="0"/>
              <a:t>/articles/23876</a:t>
            </a:r>
          </a:p>
        </p:txBody>
      </p:sp>
    </p:spTree>
    <p:extLst>
      <p:ext uri="{BB962C8B-B14F-4D97-AF65-F5344CB8AC3E}">
        <p14:creationId xmlns:p14="http://schemas.microsoft.com/office/powerpoint/2010/main" val="1041551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Variables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N(</a:t>
            </a:r>
            <a:r>
              <a:rPr lang="en-US" dirty="0" err="1" smtClean="0">
                <a:latin typeface="Times New Roman"/>
                <a:cs typeface="Times New Roman"/>
              </a:rPr>
              <a:t>t,x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r>
              <a:rPr lang="en-US" dirty="0" smtClean="0"/>
              <a:t>: local population density (number per area) at time, t, at location </a:t>
            </a:r>
            <a:r>
              <a:rPr lang="en-US" dirty="0" smtClean="0">
                <a:latin typeface="Times New Roman"/>
                <a:cs typeface="Times New Roman"/>
              </a:rPr>
              <a:t>x.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/>
              <a:t>Reaction diffusion equation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(1 dimensional space, with f(N) as exponential growth)</a:t>
            </a:r>
            <a:endParaRPr lang="en-US" sz="3600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20" y="2178050"/>
            <a:ext cx="3962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15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Parameters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D</a:t>
            </a:r>
            <a:r>
              <a:rPr lang="en-US" dirty="0" smtClean="0"/>
              <a:t>: diffusion coefficient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α: </a:t>
            </a:r>
            <a:r>
              <a:rPr lang="en-US" dirty="0" smtClean="0">
                <a:cs typeface="Times New Roman"/>
              </a:rPr>
              <a:t>intrinsic growth rate for the exponential model </a:t>
            </a:r>
            <a:r>
              <a:rPr lang="en-US" dirty="0" smtClean="0">
                <a:cs typeface="Times New Roman"/>
              </a:rPr>
              <a:t>(i.e</a:t>
            </a:r>
            <a:r>
              <a:rPr lang="en-US" dirty="0" smtClean="0">
                <a:cs typeface="Times New Roman"/>
              </a:rPr>
              <a:t>. </a:t>
            </a:r>
            <a:r>
              <a:rPr lang="en-US" dirty="0" smtClean="0">
                <a:latin typeface="Times New Roman"/>
                <a:cs typeface="Times New Roman"/>
              </a:rPr>
              <a:t>α=</a:t>
            </a:r>
            <a:r>
              <a:rPr lang="en-US" i="1" dirty="0" smtClean="0">
                <a:cs typeface="Times New Roman"/>
              </a:rPr>
              <a:t>r</a:t>
            </a:r>
            <a:r>
              <a:rPr lang="en-US" dirty="0" smtClean="0">
                <a:cs typeface="Times New Roman"/>
              </a:rPr>
              <a:t>=</a:t>
            </a:r>
            <a:r>
              <a:rPr lang="en-US" i="1" dirty="0" smtClean="0">
                <a:cs typeface="Times New Roman"/>
              </a:rPr>
              <a:t>b</a:t>
            </a:r>
            <a:r>
              <a:rPr lang="en-US" dirty="0" smtClean="0">
                <a:cs typeface="Times New Roman"/>
              </a:rPr>
              <a:t>-</a:t>
            </a:r>
            <a:r>
              <a:rPr lang="en-US" i="1" dirty="0" smtClean="0">
                <a:cs typeface="Times New Roman"/>
              </a:rPr>
              <a:t>d</a:t>
            </a:r>
            <a:r>
              <a:rPr lang="en-US" dirty="0" smtClean="0">
                <a:cs typeface="Times New Roman"/>
              </a:rPr>
              <a:t>, where r is the notation typically used in class)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/>
              <a:t>Reaction diffusion equation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(1 dimensional space, with f(N) as exponential growth)</a:t>
            </a:r>
            <a:endParaRPr lang="en-US" sz="3600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20" y="2178050"/>
            <a:ext cx="3962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51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7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Can you think of an instance where 1 dimensional space would be appropriate?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2" y="1285259"/>
            <a:ext cx="4086258" cy="4954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662" y="6244249"/>
            <a:ext cx="2557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by Mike Baird </a:t>
            </a:r>
            <a:r>
              <a:rPr lang="en-US" sz="1200" dirty="0" err="1" smtClean="0"/>
              <a:t>bairdphotos.com</a:t>
            </a:r>
            <a:endParaRPr lang="en-US" sz="1200" dirty="0"/>
          </a:p>
        </p:txBody>
      </p:sp>
      <p:pic>
        <p:nvPicPr>
          <p:cNvPr id="6" name="Picture 5" descr="Screen Shot 2017-10-25 at 2.52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1073334"/>
            <a:ext cx="4987071" cy="5784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40880" y="1285259"/>
            <a:ext cx="14634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Lubina</a:t>
            </a:r>
            <a:r>
              <a:rPr lang="en-US" sz="1100" dirty="0" smtClean="0"/>
              <a:t> and Levin 1988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9784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2-28 at 10.40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" y="1630680"/>
            <a:ext cx="8534400" cy="4572000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Assumptions of diffusive movement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2678" y="6488668"/>
            <a:ext cx="500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Vandermeer</a:t>
            </a:r>
            <a:r>
              <a:rPr lang="en-US" dirty="0" smtClean="0"/>
              <a:t> and Goldberg. 2013. Figure 5.11 p139.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638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Assumptions of </a:t>
            </a:r>
            <a:r>
              <a:rPr lang="en-US" dirty="0" smtClean="0"/>
              <a:t>reaction-diffusion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23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At the population level, the dispersal distances follow a normal distribution</a:t>
            </a:r>
          </a:p>
          <a:p>
            <a:r>
              <a:rPr lang="en-US" dirty="0" smtClean="0"/>
              <a:t>The assumptions regarding population growth are as the were for the non-spatial model</a:t>
            </a:r>
          </a:p>
          <a:p>
            <a:r>
              <a:rPr lang="en-US" dirty="0" smtClean="0"/>
              <a:t>There is no relationship between movement and reproduction</a:t>
            </a:r>
          </a:p>
          <a:p>
            <a:r>
              <a:rPr lang="en-US" dirty="0" smtClean="0"/>
              <a:t>Reproduction and dispersal parameters do not depend on spatial </a:t>
            </a:r>
            <a:r>
              <a:rPr lang="en-US" dirty="0" smtClean="0"/>
              <a:t>location</a:t>
            </a:r>
          </a:p>
          <a:p>
            <a:r>
              <a:rPr lang="en-US" dirty="0" smtClean="0"/>
              <a:t>There is no defined order for reproduction and dispersal, both processes happen continuously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54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parameters for the population growth model, </a:t>
            </a:r>
            <a:r>
              <a:rPr lang="en-US" dirty="0" smtClean="0">
                <a:latin typeface="Times New Roman"/>
                <a:cs typeface="Times New Roman"/>
              </a:rPr>
              <a:t>f(N)</a:t>
            </a:r>
            <a:r>
              <a:rPr lang="en-US" dirty="0" smtClean="0"/>
              <a:t>, can be estimates from data describing:</a:t>
            </a:r>
          </a:p>
          <a:p>
            <a:pPr lvl="1"/>
            <a:r>
              <a:rPr lang="en-US" dirty="0" smtClean="0"/>
              <a:t>Population size over time (i.e. the </a:t>
            </a:r>
            <a:r>
              <a:rPr lang="en-US" dirty="0" err="1" smtClean="0"/>
              <a:t>Tribolium</a:t>
            </a:r>
            <a:r>
              <a:rPr lang="en-US" dirty="0" smtClean="0"/>
              <a:t> lab)</a:t>
            </a:r>
          </a:p>
          <a:p>
            <a:pPr lvl="1"/>
            <a:r>
              <a:rPr lang="en-US" dirty="0" smtClean="0"/>
              <a:t>Birth and death rates (i.e., the Protection Island worksheet)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204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4920"/>
          </a:xfrm>
        </p:spPr>
        <p:txBody>
          <a:bodyPr/>
          <a:lstStyle/>
          <a:p>
            <a:r>
              <a:rPr lang="en-US" dirty="0" smtClean="0"/>
              <a:t>The diffusion coefficient, </a:t>
            </a:r>
            <a:r>
              <a:rPr lang="en-US" dirty="0">
                <a:latin typeface="Times New Roman"/>
                <a:cs typeface="Times New Roman"/>
              </a:rPr>
              <a:t>D</a:t>
            </a:r>
            <a:r>
              <a:rPr lang="en-US" dirty="0" smtClean="0"/>
              <a:t>, can be estimated if the mean dispersal distance, </a:t>
            </a:r>
            <a:r>
              <a:rPr lang="en-US" dirty="0" smtClean="0">
                <a:latin typeface="Times New Roman"/>
                <a:cs typeface="Times New Roman"/>
              </a:rPr>
              <a:t>M</a:t>
            </a:r>
            <a:r>
              <a:rPr lang="en-US" baseline="-25000" dirty="0" smtClean="0">
                <a:latin typeface="Times New Roman"/>
                <a:cs typeface="Times New Roman"/>
              </a:rPr>
              <a:t>D</a:t>
            </a:r>
            <a:r>
              <a:rPr lang="en-US" dirty="0" smtClean="0">
                <a:latin typeface="Times New Roman"/>
                <a:cs typeface="Times New Roman"/>
              </a:rPr>
              <a:t>(t), </a:t>
            </a:r>
            <a:r>
              <a:rPr lang="en-US" dirty="0" smtClean="0"/>
              <a:t>over a fixed period of time, </a:t>
            </a:r>
            <a:r>
              <a:rPr lang="en-US" i="1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, is known: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(i.e. mark recapture, </a:t>
            </a:r>
            <a:r>
              <a:rPr lang="en-US" dirty="0" err="1" smtClean="0"/>
              <a:t>radiotelemetry</a:t>
            </a:r>
            <a:r>
              <a:rPr lang="en-US" dirty="0" smtClean="0"/>
              <a:t>)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20" y="3596640"/>
            <a:ext cx="2768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1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reaction diffusion predict?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dirty="0" smtClean="0">
                <a:latin typeface="Times New Roman"/>
                <a:cs typeface="Times New Roman"/>
              </a:rPr>
              <a:t>f(N) </a:t>
            </a:r>
            <a:r>
              <a:rPr lang="en-US" dirty="0" smtClean="0"/>
              <a:t>is exponential or logistic growth then,</a:t>
            </a:r>
          </a:p>
          <a:p>
            <a:pPr lvl="1"/>
            <a:r>
              <a:rPr lang="en-US" dirty="0" smtClean="0"/>
              <a:t>1 dimensional space: the range (length of habitat occupied by the species) increases </a:t>
            </a:r>
            <a:r>
              <a:rPr lang="en-US" u="sng" dirty="0" smtClean="0"/>
              <a:t>linearly</a:t>
            </a:r>
            <a:r>
              <a:rPr lang="en-US" dirty="0" smtClean="0"/>
              <a:t> over time</a:t>
            </a:r>
          </a:p>
          <a:p>
            <a:pPr lvl="1"/>
            <a:r>
              <a:rPr lang="en-US" dirty="0" smtClean="0"/>
              <a:t>2 dimensional space: divide space into sectors: distance from release point to a point on the boundary of the occupied habitat increases </a:t>
            </a:r>
            <a:r>
              <a:rPr lang="en-US" u="sng" dirty="0" smtClean="0"/>
              <a:t>linearly</a:t>
            </a:r>
            <a:r>
              <a:rPr lang="en-US" dirty="0" smtClean="0"/>
              <a:t> over time</a:t>
            </a:r>
            <a:endParaRPr lang="en-US" u="sng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18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reaction diffusion predict?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dirty="0" smtClean="0">
                <a:latin typeface="Times New Roman"/>
                <a:cs typeface="Times New Roman"/>
              </a:rPr>
              <a:t>f(N) </a:t>
            </a:r>
            <a:r>
              <a:rPr lang="en-US" dirty="0" smtClean="0"/>
              <a:t>is exponential or logistic growth then,</a:t>
            </a:r>
          </a:p>
          <a:p>
            <a:pPr lvl="1"/>
            <a:r>
              <a:rPr lang="en-US" dirty="0" smtClean="0"/>
              <a:t>The asymptotic rate of change in habitat occupied is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10" y="3779520"/>
            <a:ext cx="2451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15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10-25 at 3.17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0"/>
            <a:ext cx="833162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0595" y="6596390"/>
            <a:ext cx="14634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Lubina</a:t>
            </a:r>
            <a:r>
              <a:rPr lang="en-US" sz="1100" dirty="0" smtClean="0"/>
              <a:t> and Levin 1988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6532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2-27 at 11.31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5" y="0"/>
            <a:ext cx="472517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9889" y="6398458"/>
            <a:ext cx="2767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Saccheri</a:t>
            </a:r>
            <a:r>
              <a:rPr lang="en-US" sz="1200" dirty="0"/>
              <a:t> </a:t>
            </a:r>
            <a:r>
              <a:rPr lang="en-US" sz="1200" dirty="0" smtClean="0"/>
              <a:t>et al. 1998. Nature 392: 491-494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6605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11-07 at 11.43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9144000" cy="3032329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Habitat heterogeneity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504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7 at 11.39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3198"/>
            <a:ext cx="9144000" cy="237536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 of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61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7 at 11.41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8833"/>
            <a:ext cx="9144000" cy="663295"/>
          </a:xfrm>
          <a:prstGeom prst="rect">
            <a:avLst/>
          </a:prstGeom>
        </p:spPr>
      </p:pic>
      <p:pic>
        <p:nvPicPr>
          <p:cNvPr id="5" name="Picture 4" descr="Screen Shot 2019-11-07 at 11.41.0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8162"/>
            <a:ext cx="9144000" cy="2469116"/>
          </a:xfrm>
          <a:prstGeom prst="rect">
            <a:avLst/>
          </a:prstGeom>
        </p:spPr>
      </p:pic>
      <p:pic>
        <p:nvPicPr>
          <p:cNvPr id="6" name="Picture 5" descr="Screen Shot 2019-11-07 at 11.42.2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6170930"/>
            <a:ext cx="8102600" cy="4191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 of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16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850134"/>
              </p:ext>
            </p:extLst>
          </p:nvPr>
        </p:nvGraphicFramePr>
        <p:xfrm>
          <a:off x="605473" y="1354189"/>
          <a:ext cx="7650480" cy="4101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240"/>
                <a:gridCol w="1651000"/>
                <a:gridCol w="1912620"/>
                <a:gridCol w="1912620"/>
              </a:tblGrid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α (yr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 (km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lang="en-US" b="0" baseline="-25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 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(km/</a:t>
                      </a:r>
                      <a:r>
                        <a:rPr lang="en-US" b="0" baseline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baseline="-25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Empirical data (combined N+S)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5.6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9.4 (1973-84)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4.5 (1938-72)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71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Model predictions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(combined N + S)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0.056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4.8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2V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= 9.6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71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Empirical data 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1.4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Model predictions 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0.056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13.5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1.74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71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Empirical data 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3.1 (1938-72)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3.8 (1973-1980)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71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Model predictions 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0.056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54.7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80595" y="6596390"/>
            <a:ext cx="14634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Lubina</a:t>
            </a:r>
            <a:r>
              <a:rPr lang="en-US" sz="1100" dirty="0" smtClean="0"/>
              <a:t> and Levin 1988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28190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601321"/>
            <a:ext cx="1740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by </a:t>
            </a:r>
            <a:r>
              <a:rPr lang="en-US" sz="1200" dirty="0" err="1" smtClean="0"/>
              <a:t>jumpingmaniac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9753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3.47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0"/>
            <a:ext cx="787046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6160" y="670560"/>
            <a:ext cx="3803445" cy="70788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Why the sectors?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51212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3.47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0"/>
            <a:ext cx="7870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00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3.46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87" y="472758"/>
            <a:ext cx="9144000" cy="470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02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3.48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64" y="162560"/>
            <a:ext cx="5127555" cy="658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2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7-10-25 at 4.16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0"/>
            <a:ext cx="8245793" cy="4414829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29760"/>
              </p:ext>
            </p:extLst>
          </p:nvPr>
        </p:nvGraphicFramePr>
        <p:xfrm>
          <a:off x="432753" y="4975084"/>
          <a:ext cx="7650480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240"/>
                <a:gridCol w="1651000"/>
                <a:gridCol w="1912620"/>
                <a:gridCol w="1912620"/>
              </a:tblGrid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α (yr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 (km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lang="en-US" b="0" baseline="-25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 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(km/</a:t>
                      </a:r>
                      <a:r>
                        <a:rPr lang="en-US" b="0" baseline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baseline="-25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Predictions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0.2-1.1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230.1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6-32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646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2-27 at 11.26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3299"/>
            <a:ext cx="9144000" cy="589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53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0"/>
            <a:ext cx="568071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76521" y="6581001"/>
            <a:ext cx="2967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Source : http://</a:t>
            </a:r>
            <a:r>
              <a:rPr lang="en-US" sz="1200" dirty="0" err="1">
                <a:solidFill>
                  <a:srgbClr val="000000"/>
                </a:solidFill>
              </a:rPr>
              <a:t>home.tiscali.be</a:t>
            </a:r>
            <a:r>
              <a:rPr lang="en-US" sz="1200" dirty="0">
                <a:solidFill>
                  <a:srgbClr val="000000"/>
                </a:solidFill>
              </a:rPr>
              <a:t>/</a:t>
            </a:r>
            <a:r>
              <a:rPr lang="en-US" sz="1200" dirty="0" err="1">
                <a:solidFill>
                  <a:srgbClr val="000000"/>
                </a:solidFill>
              </a:rPr>
              <a:t>entomart.ins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054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3.4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0" y="493395"/>
            <a:ext cx="5270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28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25 at 3.55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5252"/>
            <a:ext cx="8880793" cy="1790555"/>
          </a:xfrm>
          <a:prstGeom prst="rect">
            <a:avLst/>
          </a:prstGeom>
        </p:spPr>
      </p:pic>
      <p:pic>
        <p:nvPicPr>
          <p:cNvPr id="2" name="Picture 1" descr="Screen Shot 2017-10-25 at 4.19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20"/>
            <a:ext cx="9144000" cy="102983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479605"/>
              </p:ext>
            </p:extLst>
          </p:nvPr>
        </p:nvGraphicFramePr>
        <p:xfrm>
          <a:off x="432753" y="3806684"/>
          <a:ext cx="7650480" cy="92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240"/>
                <a:gridCol w="1651000"/>
                <a:gridCol w="1912620"/>
                <a:gridCol w="1912620"/>
              </a:tblGrid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α (yr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 (km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lang="en-US" b="0" baseline="-25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 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(km/</a:t>
                      </a:r>
                      <a:r>
                        <a:rPr lang="en-US" b="0" baseline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baseline="-25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Predictions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1.6-1.9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1.6-1.7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05280" y="5303520"/>
            <a:ext cx="547021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Failure to account for: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long range movement on air currents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hitchhiking on human transport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0392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2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89020" y="6611689"/>
            <a:ext cx="3154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photo: JJ Harrison (jjharrison89@facebook.com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3961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3.4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0"/>
            <a:ext cx="4757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72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3.57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" y="1113652"/>
            <a:ext cx="8219440" cy="4311702"/>
          </a:xfrm>
          <a:prstGeom prst="rect">
            <a:avLst/>
          </a:prstGeom>
        </p:spPr>
      </p:pic>
      <p:pic>
        <p:nvPicPr>
          <p:cNvPr id="5" name="Picture 4" descr="Screen Shot 2017-10-25 at 4.19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"/>
            <a:ext cx="9144000" cy="102983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812962"/>
              </p:ext>
            </p:extLst>
          </p:nvPr>
        </p:nvGraphicFramePr>
        <p:xfrm>
          <a:off x="432753" y="5564364"/>
          <a:ext cx="7650480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240"/>
                <a:gridCol w="1651000"/>
                <a:gridCol w="1912620"/>
                <a:gridCol w="1912620"/>
              </a:tblGrid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α (yr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 (km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lang="en-US" b="0" baseline="-25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 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(km/</a:t>
                      </a:r>
                      <a:r>
                        <a:rPr lang="en-US" b="0" baseline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baseline="-25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Predictions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31.5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4.8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13-127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067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4.32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774700"/>
            <a:ext cx="9144000" cy="1628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340" y="2509520"/>
            <a:ext cx="5770679" cy="383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4.32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0"/>
            <a:ext cx="7798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14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0"/>
            <a:ext cx="4491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57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0"/>
            <a:ext cx="4583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43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5 at 11.53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1422400"/>
            <a:ext cx="83312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0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4.35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4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56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Reaction diffusion equations describe populations dynamics in a spatially continuous environment</a:t>
            </a:r>
          </a:p>
          <a:p>
            <a:r>
              <a:rPr lang="en-US" dirty="0" smtClean="0"/>
              <a:t>Reaction diffusion equations make assumptions</a:t>
            </a:r>
          </a:p>
          <a:p>
            <a:r>
              <a:rPr lang="en-US" dirty="0" smtClean="0"/>
              <a:t>Reaction diffusion equations predict that range increases linearly over time</a:t>
            </a:r>
          </a:p>
          <a:p>
            <a:r>
              <a:rPr lang="en-US" dirty="0" smtClean="0"/>
              <a:t>Parameterized model predictions can be tested against empirical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172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5 at 11.53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391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31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45440" y="96446"/>
            <a:ext cx="9489440" cy="1470025"/>
          </a:xfrm>
        </p:spPr>
        <p:txBody>
          <a:bodyPr/>
          <a:lstStyle/>
          <a:p>
            <a:r>
              <a:rPr lang="en-US" dirty="0" smtClean="0"/>
              <a:t>Population dynamics in continuous space</a:t>
            </a:r>
            <a:endParaRPr lang="en-US" dirty="0"/>
          </a:p>
        </p:txBody>
      </p:sp>
      <p:pic>
        <p:nvPicPr>
          <p:cNvPr id="4" name="Picture 3" descr="Screen Shot 2017-10-25 at 12.25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1934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020" y="1869440"/>
            <a:ext cx="4549959" cy="30200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6859" y="5120640"/>
            <a:ext cx="259558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reading is on the D2L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19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need to know?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do the terms in the reaction diffusion equation mean?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the variables and parameters?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the the assumptions of a reaction diffusion model for spatial population dynamics?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the parameters estimated?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does the models predict?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did the models perform when tested against data?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86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Reaction diffusion equation</a:t>
            </a:r>
            <a:br>
              <a:rPr lang="en-US" dirty="0" smtClean="0"/>
            </a:br>
            <a:r>
              <a:rPr lang="en-US" sz="3600" dirty="0" smtClean="0"/>
              <a:t>(2 dimensional space)</a:t>
            </a:r>
            <a:endParaRPr lang="en-US" sz="3600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323157"/>
            <a:ext cx="6934200" cy="1409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" y="4115127"/>
            <a:ext cx="2326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 in</a:t>
            </a:r>
          </a:p>
          <a:p>
            <a:r>
              <a:rPr lang="en-US" dirty="0"/>
              <a:t>p</a:t>
            </a:r>
            <a:r>
              <a:rPr lang="en-US" dirty="0" smtClean="0"/>
              <a:t>opulation size, N, at a particular point in space 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92400" y="1809521"/>
            <a:ext cx="155448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Reaction term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47920" y="1809521"/>
            <a:ext cx="155448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Diffusion term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92400" y="4868415"/>
            <a:ext cx="2712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continuous time population growth function (i.e. exponential, </a:t>
            </a:r>
            <a:r>
              <a:rPr lang="en-US" dirty="0" smtClean="0"/>
              <a:t>logistic)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91280" y="3701463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Diffusion coefficient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74080" y="4400330"/>
            <a:ext cx="2712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 partial derivatives of population size with respect to space (x and y): describe diffusive movement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38960" y="3596967"/>
            <a:ext cx="0" cy="5892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423920" y="3406823"/>
            <a:ext cx="0" cy="14615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15840" y="3249343"/>
            <a:ext cx="0" cy="4949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817360" y="3732857"/>
            <a:ext cx="0" cy="6674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27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Variables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N(</a:t>
            </a:r>
            <a:r>
              <a:rPr lang="en-US" dirty="0" err="1" smtClean="0">
                <a:latin typeface="Times New Roman"/>
                <a:cs typeface="Times New Roman"/>
              </a:rPr>
              <a:t>t,x,y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r>
              <a:rPr lang="en-US" dirty="0" smtClean="0"/>
              <a:t>: local population density (number per area) at time, t, at location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dirty="0" err="1" smtClean="0">
                <a:latin typeface="Times New Roman"/>
                <a:cs typeface="Times New Roman"/>
              </a:rPr>
              <a:t>x,y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70" y="1600200"/>
            <a:ext cx="5959910" cy="106299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Reaction diffusion equation</a:t>
            </a:r>
            <a:br>
              <a:rPr lang="en-US" smtClean="0"/>
            </a:br>
            <a:r>
              <a:rPr lang="en-US" sz="3600" smtClean="0"/>
              <a:t>(2 dimensional space)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719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801</Words>
  <Application>Microsoft Macintosh PowerPoint</Application>
  <PresentationFormat>On-screen Show (4:3)</PresentationFormat>
  <Paragraphs>139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Population dynamics on discrete patches: metapopulations</vt:lpstr>
      <vt:lpstr>PowerPoint Presentation</vt:lpstr>
      <vt:lpstr>PowerPoint Presentation</vt:lpstr>
      <vt:lpstr>PowerPoint Presentation</vt:lpstr>
      <vt:lpstr>PowerPoint Presentation</vt:lpstr>
      <vt:lpstr>Population dynamics in continuous space</vt:lpstr>
      <vt:lpstr>What do we need to know?</vt:lpstr>
      <vt:lpstr>Reaction diffusion equation (2 dimensional space)</vt:lpstr>
      <vt:lpstr>PowerPoint Presentation</vt:lpstr>
      <vt:lpstr>PowerPoint Presentation</vt:lpstr>
      <vt:lpstr>PowerPoint Presentation</vt:lpstr>
      <vt:lpstr>Can you think of an instance where 1 dimensional space would be appropriate?</vt:lpstr>
      <vt:lpstr>Assumptions of diffusive movement</vt:lpstr>
      <vt:lpstr>Assumptions of reaction-diffusion</vt:lpstr>
      <vt:lpstr>Estimating parameters</vt:lpstr>
      <vt:lpstr>Estimating parameters</vt:lpstr>
      <vt:lpstr>What does reaction diffusion predict?</vt:lpstr>
      <vt:lpstr>What does reaction diffusion predict?</vt:lpstr>
      <vt:lpstr>PowerPoint Presentation</vt:lpstr>
      <vt:lpstr>Habitat heterogeneity</vt:lpstr>
      <vt:lpstr>Estimation of r</vt:lpstr>
      <vt:lpstr>Estimation of 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>Biology Department - Memorial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 dynamics in continuous space</dc:title>
  <dc:creator>Amy Hurford</dc:creator>
  <cp:lastModifiedBy>Amy Hurford</cp:lastModifiedBy>
  <cp:revision>87</cp:revision>
  <cp:lastPrinted>2017-10-25T18:22:11Z</cp:lastPrinted>
  <dcterms:created xsi:type="dcterms:W3CDTF">2017-10-25T14:52:39Z</dcterms:created>
  <dcterms:modified xsi:type="dcterms:W3CDTF">2019-11-07T15:23:31Z</dcterms:modified>
</cp:coreProperties>
</file>